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76" r:id="rId2"/>
    <p:sldId id="379" r:id="rId3"/>
    <p:sldId id="429" r:id="rId4"/>
    <p:sldId id="430" r:id="rId5"/>
    <p:sldId id="380" r:id="rId6"/>
    <p:sldId id="416" r:id="rId7"/>
    <p:sldId id="431" r:id="rId8"/>
    <p:sldId id="419" r:id="rId9"/>
    <p:sldId id="432" r:id="rId10"/>
    <p:sldId id="433" r:id="rId11"/>
    <p:sldId id="434" r:id="rId12"/>
    <p:sldId id="435" r:id="rId13"/>
    <p:sldId id="437" r:id="rId14"/>
    <p:sldId id="420" r:id="rId15"/>
    <p:sldId id="436" r:id="rId16"/>
    <p:sldId id="447" r:id="rId17"/>
    <p:sldId id="448" r:id="rId18"/>
    <p:sldId id="396" r:id="rId19"/>
    <p:sldId id="397" r:id="rId20"/>
    <p:sldId id="440" r:id="rId21"/>
    <p:sldId id="398" r:id="rId22"/>
    <p:sldId id="377" r:id="rId23"/>
    <p:sldId id="399" r:id="rId24"/>
    <p:sldId id="386" r:id="rId25"/>
    <p:sldId id="400" r:id="rId26"/>
    <p:sldId id="388" r:id="rId27"/>
    <p:sldId id="389" r:id="rId28"/>
    <p:sldId id="401" r:id="rId29"/>
    <p:sldId id="395" r:id="rId30"/>
    <p:sldId id="391" r:id="rId31"/>
    <p:sldId id="403" r:id="rId32"/>
    <p:sldId id="443" r:id="rId33"/>
    <p:sldId id="393" r:id="rId34"/>
    <p:sldId id="404" r:id="rId35"/>
    <p:sldId id="418" r:id="rId36"/>
    <p:sldId id="405" r:id="rId37"/>
    <p:sldId id="406" r:id="rId38"/>
    <p:sldId id="441" r:id="rId39"/>
    <p:sldId id="408" r:id="rId40"/>
    <p:sldId id="444" r:id="rId41"/>
    <p:sldId id="394" r:id="rId42"/>
    <p:sldId id="409" r:id="rId43"/>
    <p:sldId id="442" r:id="rId44"/>
    <p:sldId id="438" r:id="rId45"/>
    <p:sldId id="411" r:id="rId46"/>
    <p:sldId id="412" r:id="rId47"/>
    <p:sldId id="413" r:id="rId48"/>
    <p:sldId id="445" r:id="rId49"/>
    <p:sldId id="415" r:id="rId50"/>
    <p:sldId id="414" r:id="rId51"/>
    <p:sldId id="446" r:id="rId52"/>
    <p:sldId id="439" r:id="rId53"/>
    <p:sldId id="422" r:id="rId54"/>
    <p:sldId id="423" r:id="rId55"/>
    <p:sldId id="424" r:id="rId56"/>
    <p:sldId id="425" r:id="rId57"/>
    <p:sldId id="426" r:id="rId58"/>
    <p:sldId id="427" r:id="rId59"/>
    <p:sldId id="428" r:id="rId6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29"/>
            <p14:sldId id="430"/>
            <p14:sldId id="380"/>
            <p14:sldId id="416"/>
            <p14:sldId id="431"/>
            <p14:sldId id="419"/>
            <p14:sldId id="432"/>
            <p14:sldId id="433"/>
            <p14:sldId id="434"/>
            <p14:sldId id="435"/>
            <p14:sldId id="437"/>
            <p14:sldId id="420"/>
            <p14:sldId id="436"/>
            <p14:sldId id="447"/>
            <p14:sldId id="448"/>
            <p14:sldId id="396"/>
            <p14:sldId id="397"/>
            <p14:sldId id="440"/>
            <p14:sldId id="398"/>
            <p14:sldId id="377"/>
            <p14:sldId id="399"/>
            <p14:sldId id="386"/>
            <p14:sldId id="400"/>
            <p14:sldId id="388"/>
            <p14:sldId id="389"/>
            <p14:sldId id="401"/>
            <p14:sldId id="395"/>
            <p14:sldId id="391"/>
            <p14:sldId id="403"/>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FF"/>
    <a:srgbClr val="996633"/>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732"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93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359378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L5 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p:txBody>
          <a:bodyPr/>
          <a:lstStyle/>
          <a:p>
            <a:r>
              <a:rPr lang="en-US" dirty="0"/>
              <a:t>Model Stealing and 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BBF36795-D8FE-499A-ACBC-620B100624E8}"/>
              </a:ext>
            </a:extLst>
          </p:cNvPr>
          <p:cNvPicPr>
            <a:picLocks noChangeAspect="1"/>
          </p:cNvPicPr>
          <p:nvPr/>
        </p:nvPicPr>
        <p:blipFill>
          <a:blip r:embed="rId2"/>
          <a:stretch>
            <a:fillRect/>
          </a:stretch>
        </p:blipFill>
        <p:spPr>
          <a:xfrm>
            <a:off x="0" y="1566912"/>
            <a:ext cx="9144000" cy="4562375"/>
          </a:xfrm>
          <a:prstGeom prst="rect">
            <a:avLst/>
          </a:prstGeom>
        </p:spPr>
      </p:pic>
    </p:spTree>
    <p:extLst>
      <p:ext uri="{BB962C8B-B14F-4D97-AF65-F5344CB8AC3E}">
        <p14:creationId xmlns:p14="http://schemas.microsoft.com/office/powerpoint/2010/main" val="2107188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286436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1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i="1" dirty="0"/>
                  <a:t> </a:t>
                </a:r>
                <a:r>
                  <a:rPr lang="en-US" dirty="0"/>
                  <a:t>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𝑝</m:t>
                        </m:r>
                      </m:sup>
                    </m:sSup>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[3,4]</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m:t>
                    </m:r>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[3,4]</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func>
                  </m:oMath>
                </a14:m>
                <a:endParaRPr lang="en-US" dirty="0"/>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[3,4]</m:t>
                            </m:r>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1782" b="-4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a:t>
                </a:r>
                <a:r>
                  <a:rPr lang="en-US"/>
                  <a:t>input generation</a:t>
                </a:r>
                <a:r>
                  <a:rPr lang="en-US" dirty="0"/>
                  <a:t>: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246577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fontScale="92500" lnSpcReduction="20000"/>
              </a:bodyPr>
              <a:lstStyle/>
              <a:p>
                <a:r>
                  <a:rPr lang="en-US" b="0" i="0" u="none" strike="noStrike" baseline="0" dirty="0">
                    <a:solidFill>
                      <a:schemeClr val="tx1"/>
                    </a:solidFill>
                    <a:latin typeface="HelveticaNeue-Light"/>
                  </a:rPr>
                  <a:t>Take gradient step and project back into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a:p>
                <a:pPr lvl="1"/>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2"/>
                <a:stretch>
                  <a:fillRect l="-1481" t="-6995" r="-1556" b="-54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4C94ADAE-922C-4DDA-92B6-DF36A1A3B67E}"/>
              </a:ext>
            </a:extLst>
          </p:cNvPr>
          <p:cNvPicPr>
            <a:picLocks noChangeAspect="1"/>
          </p:cNvPicPr>
          <p:nvPr/>
        </p:nvPicPr>
        <p:blipFill>
          <a:blip r:embed="rId3"/>
          <a:stretch>
            <a:fillRect/>
          </a:stretch>
        </p:blipFill>
        <p:spPr>
          <a:xfrm>
            <a:off x="5163480" y="3573016"/>
            <a:ext cx="1991003" cy="3048425"/>
          </a:xfrm>
          <a:prstGeom prst="rect">
            <a:avLst/>
          </a:prstGeom>
        </p:spPr>
      </p:pic>
      <p:pic>
        <p:nvPicPr>
          <p:cNvPr id="11" name="Picture 10">
            <a:extLst>
              <a:ext uri="{FF2B5EF4-FFF2-40B4-BE49-F238E27FC236}">
                <a16:creationId xmlns:a16="http://schemas.microsoft.com/office/drawing/2014/main" id="{B11335A6-16C2-4119-AFE4-11CAEC9AC13D}"/>
              </a:ext>
            </a:extLst>
          </p:cNvPr>
          <p:cNvPicPr>
            <a:picLocks noChangeAspect="1"/>
          </p:cNvPicPr>
          <p:nvPr/>
        </p:nvPicPr>
        <p:blipFill>
          <a:blip r:embed="rId4"/>
          <a:stretch>
            <a:fillRect/>
          </a:stretch>
        </p:blipFill>
        <p:spPr>
          <a:xfrm>
            <a:off x="1979712" y="3573016"/>
            <a:ext cx="2463689" cy="3048425"/>
          </a:xfrm>
          <a:prstGeom prst="rect">
            <a:avLst/>
          </a:prstGeom>
        </p:spPr>
      </p:pic>
    </p:spTree>
    <p:extLst>
      <p:ext uri="{BB962C8B-B14F-4D97-AF65-F5344CB8AC3E}">
        <p14:creationId xmlns:p14="http://schemas.microsoft.com/office/powerpoint/2010/main" val="3640769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457200" y="1295400"/>
                <a:ext cx="8229600" cy="2853680"/>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In order to increase the loss as much as possible, take as large a step as possible in the gradient direction by making </a:t>
                </a:r>
                <a14:m>
                  <m:oMath xmlns:m="http://schemas.openxmlformats.org/officeDocument/2006/math">
                    <m:r>
                      <a:rPr lang="en-US" i="1" smtClean="0">
                        <a:latin typeface="Cambria Math" panose="02040503050406030204" pitchFamily="18" charset="0"/>
                      </a:rPr>
                      <m:t>𝛼</m:t>
                    </m:r>
                  </m:oMath>
                </a14:m>
                <a:r>
                  <a:rPr lang="en-US" dirty="0"/>
                  <a:t> very large. So the specific values of </a:t>
                </a:r>
                <a14:m>
                  <m:oMath xmlns:m="http://schemas.openxmlformats.org/officeDocument/2006/math">
                    <m:r>
                      <a:rPr lang="en-US" i="1">
                        <a:latin typeface="Cambria Math" panose="02040503050406030204" pitchFamily="18" charset="0"/>
                      </a:rPr>
                      <m:t>𝛼</m:t>
                    </m:r>
                  </m:oMath>
                </a14:m>
                <a:r>
                  <a:rPr lang="en-US" dirty="0"/>
                  <a:t> and gradient do not matter; only the gradient direction matters. After clipping, we have: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m:rPr>
                        <m:sty m:val="p"/>
                      </m:rPr>
                      <a:rPr lang="en-US" b="0" i="0" smtClean="0">
                        <a:latin typeface="Cambria Math" panose="02040503050406030204" pitchFamily="18" charset="0"/>
                      </a:rPr>
                      <m:t>sign</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457200" y="1295400"/>
                <a:ext cx="8229600" cy="2853680"/>
              </a:xfrm>
              <a:blipFill>
                <a:blip r:embed="rId3"/>
                <a:stretch>
                  <a:fillRect l="-815" t="-3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E3CCA499-7B13-41E7-B391-67C0073EF4CD}"/>
              </a:ext>
            </a:extLst>
          </p:cNvPr>
          <p:cNvPicPr>
            <a:picLocks noChangeAspect="1"/>
          </p:cNvPicPr>
          <p:nvPr/>
        </p:nvPicPr>
        <p:blipFill>
          <a:blip r:embed="rId4"/>
          <a:stretch>
            <a:fillRect/>
          </a:stretch>
        </p:blipFill>
        <p:spPr>
          <a:xfrm>
            <a:off x="3491880" y="3973785"/>
            <a:ext cx="2160240" cy="2672954"/>
          </a:xfrm>
          <a:prstGeom prst="rect">
            <a:avLst/>
          </a:prstGeom>
        </p:spPr>
      </p:pic>
    </p:spTree>
    <p:extLst>
      <p:ext uri="{BB962C8B-B14F-4D97-AF65-F5344CB8AC3E}">
        <p14:creationId xmlns:p14="http://schemas.microsoft.com/office/powerpoint/2010/main" val="661204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p:txBody>
              <a:bodyPr/>
              <a:lstStyle/>
              <a:p>
                <a:r>
                  <a:rPr lang="en-US" dirty="0"/>
                  <a:t>FGSM is an attack specifically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under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constraint, not for other norm bounds</a:t>
                </a:r>
              </a:p>
              <a:p>
                <a:r>
                  <a:rPr lang="en-US" dirty="0"/>
                  <a:t>FGSM is the optimal attack against a linear binary classification model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blipFill>
                <a:blip r:embed="rId2"/>
                <a:stretch>
                  <a:fillRect l="-1704" t="-1553"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6156176" y="4434844"/>
            <a:ext cx="2133600" cy="2356022"/>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853680"/>
              </a:xfrm>
            </p:spPr>
            <p:txBody>
              <a:bodyPr>
                <a:normAutofit fontScale="77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853680"/>
              </a:xfrm>
              <a:blipFill>
                <a:blip r:embed="rId3"/>
                <a:stretch>
                  <a:fillRect l="-1020" t="-4487"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296311" y="3996282"/>
            <a:ext cx="2551377" cy="2425384"/>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1115452"/>
                <a:ext cx="8229600" cy="3362238"/>
              </a:xfrm>
            </p:spPr>
            <p:txBody>
              <a:bodyPr>
                <a:normAutofit fontScale="47500" lnSpcReduction="20000"/>
              </a:bodyPr>
              <a:lstStyle/>
              <a:p>
                <a:r>
                  <a:rPr lang="en-US" altLang="zh-CN" dirty="0"/>
                  <a:t>PGD is highly sensitive to the absolute scale of the gradient,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1115452"/>
                <a:ext cx="8229600" cy="3362238"/>
              </a:xfrm>
              <a:blipFill>
                <a:blip r:embed="rId3"/>
                <a:stretch>
                  <a:fillRect l="-222" t="-1630"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591534" y="4497780"/>
            <a:ext cx="1960931" cy="2046990"/>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AA62-65EF-41D5-BD49-491DD144DB4C}"/>
              </a:ext>
            </a:extLst>
          </p:cNvPr>
          <p:cNvSpPr>
            <a:spLocks noGrp="1"/>
          </p:cNvSpPr>
          <p:nvPr>
            <p:ph type="title"/>
          </p:nvPr>
        </p:nvSpPr>
        <p:spPr/>
        <p:txBody>
          <a:bodyPr/>
          <a:lstStyle/>
          <a:p>
            <a:r>
              <a:rPr lang="en-US" dirty="0"/>
              <a:t>ImageNet: An ML Home Run</a:t>
            </a:r>
            <a:endParaRPr lang="en-SE" dirty="0"/>
          </a:p>
        </p:txBody>
      </p:sp>
      <p:sp>
        <p:nvSpPr>
          <p:cNvPr id="3" name="Content Placeholder 2">
            <a:extLst>
              <a:ext uri="{FF2B5EF4-FFF2-40B4-BE49-F238E27FC236}">
                <a16:creationId xmlns:a16="http://schemas.microsoft.com/office/drawing/2014/main" id="{91F2AAE7-411D-4950-8372-F9C7A54BEC5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189B881-B401-4573-80FE-785DA2CB1C2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931F13F4-1C8C-49B3-AD68-8F0849DEA512}"/>
              </a:ext>
            </a:extLst>
          </p:cNvPr>
          <p:cNvPicPr>
            <a:picLocks noChangeAspect="1"/>
          </p:cNvPicPr>
          <p:nvPr/>
        </p:nvPicPr>
        <p:blipFill>
          <a:blip r:embed="rId2"/>
          <a:stretch>
            <a:fillRect/>
          </a:stretch>
        </p:blipFill>
        <p:spPr>
          <a:xfrm>
            <a:off x="0" y="1689738"/>
            <a:ext cx="9144000" cy="3478524"/>
          </a:xfrm>
          <a:prstGeom prst="rect">
            <a:avLst/>
          </a:prstGeom>
        </p:spPr>
      </p:pic>
    </p:spTree>
    <p:extLst>
      <p:ext uri="{BB962C8B-B14F-4D97-AF65-F5344CB8AC3E}">
        <p14:creationId xmlns:p14="http://schemas.microsoft.com/office/powerpoint/2010/main" val="2588157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457200" y="1196752"/>
                <a:ext cx="8291264" cy="5184576"/>
              </a:xfrm>
            </p:spPr>
            <p:txBody>
              <a:bodyPr>
                <a:normAutofit fontScale="62500" lnSpcReduction="20000"/>
              </a:bodyPr>
              <a:lstStyle/>
              <a:p>
                <a:r>
                  <a:rPr lang="en-US" dirty="0"/>
                  <a:t>Explicitly try to change label to a particular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Maximizing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minimizing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r>
                  <a:rPr lang="en-US" b="0"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e>
                    </m:func>
                  </m:oMath>
                </a14:m>
                <a:endParaRPr lang="en-US" b="0" dirty="0"/>
              </a:p>
              <a:p>
                <a:pPr lvl="1"/>
                <a:r>
                  <a:rPr lang="en-US" dirty="0"/>
                  <a:t>where we try to minimize the logit of the true label </a:t>
                </a:r>
                <a14:m>
                  <m:oMath xmlns:m="http://schemas.openxmlformats.org/officeDocument/2006/math">
                    <m:r>
                      <a:rPr lang="en-US" i="1">
                        <a:latin typeface="Cambria Math" panose="02040503050406030204" pitchFamily="18" charset="0"/>
                      </a:rPr>
                      <m:t>𝑦</m:t>
                    </m:r>
                  </m:oMath>
                </a14:m>
                <a:r>
                  <a:rPr lang="en-US" dirty="0"/>
                  <a:t>, and maximize the logit of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endParaRPr lang="en-US" dirty="0"/>
              </a:p>
              <a:p>
                <a:r>
                  <a:rPr lang="en-US" dirty="0"/>
                  <a:t>An alternative is to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e>
                    </m:func>
                  </m:oMath>
                </a14:m>
                <a:endParaRPr lang="en-US" dirty="0"/>
              </a:p>
              <a:p>
                <a:r>
                  <a:rPr lang="en-US" dirty="0"/>
                  <a:t>We are optimizing the logits before applying the SoftMax operator after the last linear layer. Since SoftMax is a monotonically function, removing it does not affect the solution of </a:t>
                </a:r>
                <a14:m>
                  <m:oMath xmlns:m="http://schemas.openxmlformats.org/officeDocument/2006/math">
                    <m:r>
                      <a:rPr lang="en-US" i="1" smtClean="0">
                        <a:latin typeface="Cambria Math" panose="02040503050406030204" pitchFamily="18" charset="0"/>
                      </a:rPr>
                      <m:t>𝛿</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457200" y="1196752"/>
                <a:ext cx="8291264" cy="5184576"/>
              </a:xfrm>
              <a:blipFill>
                <a:blip r:embed="rId3"/>
                <a:stretch>
                  <a:fillRect l="-662" t="-152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p:txBody>
          <a:bodyPr/>
          <a:lstStyle/>
          <a:p>
            <a:r>
              <a:rPr lang="en-US" dirty="0"/>
              <a:t>Note: A targeted attack can succeed in “fooling” the classifier, but change to a different label than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766591" y="2924944"/>
            <a:ext cx="5610818" cy="3288239"/>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85000" lnSpcReduction="20000"/>
          </a:bodyPr>
          <a:lstStyle/>
          <a:p>
            <a:r>
              <a:rPr lang="en-US" dirty="0"/>
              <a:t>Measure of performance: Fraction of mistakes during testing</a:t>
            </a:r>
          </a:p>
          <a:p>
            <a:r>
              <a:rPr lang="en-US" dirty="0"/>
              <a:t>Distribution Shift: In reality, the data distributions we use ML inference on are NOT the same as the ones we train it on</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a:bodyPr>
          <a:lstStyle/>
          <a:p>
            <a:r>
              <a:rPr lang="en-US" dirty="0"/>
              <a:t>Introduction</a:t>
            </a:r>
          </a:p>
          <a:p>
            <a:r>
              <a:rPr lang="en-US" dirty="0"/>
              <a:t>Adversarial examples and verification</a:t>
            </a:r>
          </a:p>
          <a:p>
            <a:pPr lvl="1"/>
            <a:r>
              <a:rPr lang="en-US" dirty="0"/>
              <a:t>Constructing adversarial examples via local search</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a:t>
            </a:r>
            <a:r>
              <a:rPr lang="en-US" dirty="0">
                <a:solidFill>
                  <a:srgbClr val="FF0000"/>
                </a:solidFill>
              </a:rPr>
              <a:t>guarantee</a:t>
            </a:r>
            <a:r>
              <a:rPr lang="en-US" dirty="0"/>
              <a:t>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10000"/>
          </a:bodyPr>
          <a:lstStyle/>
          <a:p>
            <a:r>
              <a:rPr lang="en-US" dirty="0"/>
              <a:t>Convex bounds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2"/>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a:bodyPr>
          <a:lstStyle/>
          <a:p>
            <a:r>
              <a:rPr lang="en-US" dirty="0"/>
              <a:t>Introduction</a:t>
            </a:r>
          </a:p>
          <a:p>
            <a:r>
              <a:rPr lang="en-US" dirty="0"/>
              <a:t>Adversarial examples and verification</a:t>
            </a:r>
          </a:p>
          <a:p>
            <a:pPr lvl="1"/>
            <a:r>
              <a:rPr lang="en-US" dirty="0"/>
              <a:t>Constructing adversarial examples via local search</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400"/>
            <a:ext cx="8229600" cy="1269504"/>
          </a:xfrm>
        </p:spPr>
        <p:txBody>
          <a:bodyPr>
            <a:normAutofit fontScale="92500" lnSpcReduction="20000"/>
          </a:bodyPr>
          <a:lstStyle/>
          <a:p>
            <a:r>
              <a:rPr lang="en-US" dirty="0"/>
              <a:t>Instead of directly manipulating pixels, it is possible to modify physical objects and cause miss-classification</a:t>
            </a:r>
            <a:endParaRPr lang="en-SE" dirty="0"/>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2"/>
          <a:stretch>
            <a:fillRect/>
          </a:stretch>
        </p:blipFill>
        <p:spPr>
          <a:xfrm>
            <a:off x="457200" y="2564904"/>
            <a:ext cx="8229600" cy="3879669"/>
          </a:xfrm>
          <a:prstGeom prst="rect">
            <a:avLst/>
          </a:prstGeom>
        </p:spPr>
      </p:pic>
    </p:spTree>
    <p:extLst>
      <p:ext uri="{BB962C8B-B14F-4D97-AF65-F5344CB8AC3E}">
        <p14:creationId xmlns:p14="http://schemas.microsoft.com/office/powerpoint/2010/main" val="414985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3926</TotalTime>
  <Words>4045</Words>
  <Application>Microsoft Office PowerPoint</Application>
  <PresentationFormat>On-screen Show (4:3)</PresentationFormat>
  <Paragraphs>441</Paragraphs>
  <Slides>59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CambriaMath</vt:lpstr>
      <vt:lpstr>HelveticaNeue-Light</vt:lpstr>
      <vt:lpstr>HelveticaNeue-LightItalic</vt:lpstr>
      <vt:lpstr>Arial</vt:lpstr>
      <vt:lpstr>Cambria Math</vt:lpstr>
      <vt:lpstr>Default Design</vt:lpstr>
      <vt:lpstr>L5 Adversarial Robustness</vt:lpstr>
      <vt:lpstr>Outline</vt:lpstr>
      <vt:lpstr>ImageNet: An ML Home Run</vt:lpstr>
      <vt:lpstr>A Limitation of the (Supervised) ML Framework</vt:lpstr>
      <vt:lpstr>Adversarial Examples</vt:lpstr>
      <vt:lpstr>Physically-Realizable Attacks</vt:lpstr>
      <vt:lpstr>Why Is This Brittleness of ML a Problem?</vt:lpstr>
      <vt:lpstr>Training Time Attack vs. Inference Time Attack</vt:lpstr>
      <vt:lpstr>Data Poisoning</vt:lpstr>
      <vt:lpstr>Data Poisoning for Deep Learning</vt:lpstr>
      <vt:lpstr>Model Stealing and Blackbox Attacks</vt:lpstr>
      <vt:lpstr>Three Commandments of Secure/Safe ML</vt:lpstr>
      <vt:lpstr>Outline</vt:lpstr>
      <vt:lpstr>Robust ML Problem Formulation</vt:lpstr>
      <vt:lpstr>Input Perturbations</vt:lpstr>
      <vt:lpstr>Vector Norms</vt:lpstr>
      <vt:lpstr>Vector Norm Balls</vt:lpstr>
      <vt:lpstr>The Maximization Problem for Finding Adversarial Examples</vt:lpstr>
      <vt:lpstr>Three Approaches</vt:lpstr>
      <vt:lpstr>Approach #1</vt:lpstr>
      <vt:lpstr>Local Search</vt:lpstr>
      <vt:lpstr>NN Training vs. Local Search for Adversarial Input Generation</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Targeted attacks</vt:lpstr>
      <vt:lpstr>Targeted Attacks Examples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310</cp:revision>
  <dcterms:created xsi:type="dcterms:W3CDTF">2020-03-21T16:53:45Z</dcterms:created>
  <dcterms:modified xsi:type="dcterms:W3CDTF">2021-04-03T13:45:40Z</dcterms:modified>
</cp:coreProperties>
</file>